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3" r:id="rId4"/>
    <p:sldId id="284" r:id="rId5"/>
    <p:sldId id="260" r:id="rId6"/>
    <p:sldId id="293" r:id="rId7"/>
    <p:sldId id="294" r:id="rId8"/>
    <p:sldId id="295" r:id="rId9"/>
    <p:sldId id="296" r:id="rId10"/>
    <p:sldId id="276" r:id="rId11"/>
    <p:sldId id="291" r:id="rId12"/>
    <p:sldId id="292" r:id="rId13"/>
    <p:sldId id="269" r:id="rId14"/>
    <p:sldId id="282" r:id="rId15"/>
    <p:sldId id="286" r:id="rId16"/>
    <p:sldId id="287" r:id="rId17"/>
    <p:sldId id="288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Opening Slides" id="{4602AA0E-63BE-41F3-8FC7-D6D9D743E6E4}">
          <p14:sldIdLst>
            <p14:sldId id="283"/>
          </p14:sldIdLst>
        </p14:section>
        <p14:section name="Presentation Body" id="{032748CF-34D4-4F00-AA86-51FC83977DA0}">
          <p14:sldIdLst>
            <p14:sldId id="284"/>
            <p14:sldId id="260"/>
            <p14:sldId id="293"/>
            <p14:sldId id="294"/>
            <p14:sldId id="295"/>
            <p14:sldId id="296"/>
            <p14:sldId id="276"/>
            <p14:sldId id="291"/>
            <p14:sldId id="292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2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2D6D7-454A-41C7-98A7-DA876A9E1509}" v="34" dt="2020-05-07T16:59:37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89663" autoAdjust="0"/>
  </p:normalViewPr>
  <p:slideViewPr>
    <p:cSldViewPr snapToGrid="0" showGuides="1">
      <p:cViewPr varScale="1">
        <p:scale>
          <a:sx n="100" d="100"/>
          <a:sy n="100" d="100"/>
        </p:scale>
        <p:origin x="852" y="72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DFB47C-8F13-40A3-8F8B-1270F5BACB46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EA46BB7-8BC9-4E4B-AFA4-F4B4560C40FE}">
      <dgm:prSet phldrT="[Text]" custT="1"/>
      <dgm:spPr>
        <a:solidFill>
          <a:schemeClr val="bg1"/>
        </a:solidFill>
      </dgm:spPr>
      <dgm:t>
        <a:bodyPr/>
        <a:lstStyle/>
        <a:p>
          <a:r>
            <a:rPr lang="en-GB" sz="2000" b="1" noProof="0" dirty="0">
              <a:solidFill>
                <a:schemeClr val="tx1">
                  <a:lumMod val="85000"/>
                  <a:lumOff val="15000"/>
                </a:schemeClr>
              </a:solidFill>
              <a:latin typeface="Arial Nova Light" panose="020B0604020202020204" pitchFamily="34" charset="0"/>
            </a:rPr>
            <a:t>3D-</a:t>
          </a:r>
          <a:r>
            <a:rPr lang="en-GB" sz="2000" b="1" noProof="0" dirty="0" err="1">
              <a:solidFill>
                <a:schemeClr val="tx1">
                  <a:lumMod val="85000"/>
                  <a:lumOff val="15000"/>
                </a:schemeClr>
              </a:solidFill>
              <a:latin typeface="Arial Nova Light" panose="020B0604020202020204" pitchFamily="34" charset="0"/>
            </a:rPr>
            <a:t>μNMADs</a:t>
          </a:r>
          <a:endParaRPr lang="en-GB" sz="2000" b="1" noProof="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C65CACE-DC15-4187-B96D-A16C61B6FE64}" type="parTrans" cxnId="{2051F955-D34A-4D1C-AF16-85D8E1C30AEE}">
      <dgm:prSet/>
      <dgm:spPr/>
      <dgm:t>
        <a:bodyPr/>
        <a:lstStyle/>
        <a:p>
          <a:endParaRPr lang="en-GB" noProof="0" dirty="0"/>
        </a:p>
      </dgm:t>
    </dgm:pt>
    <dgm:pt modelId="{CE715B6D-345E-4774-837A-4A0CB49EE4A4}" type="sibTrans" cxnId="{2051F955-D34A-4D1C-AF16-85D8E1C30AEE}">
      <dgm:prSet/>
      <dgm:spPr/>
      <dgm:t>
        <a:bodyPr/>
        <a:lstStyle/>
        <a:p>
          <a:endParaRPr lang="en-GB" noProof="0" dirty="0"/>
        </a:p>
      </dgm:t>
    </dgm:pt>
    <dgm:pt modelId="{ACB20DD3-A6DB-4FA7-8E60-C2DDD7CF9239}">
      <dgm:prSet phldrT="[Text]" custT="1"/>
      <dgm:spPr>
        <a:solidFill>
          <a:srgbClr val="FFFF0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Environmental monitoring</a:t>
          </a:r>
        </a:p>
      </dgm:t>
    </dgm:pt>
    <dgm:pt modelId="{61E47373-2D9D-4C41-B034-DB8B47EA240F}" type="parTrans" cxnId="{B3467EE7-21D0-46F0-961A-99AA280AEAEF}">
      <dgm:prSet/>
      <dgm:spPr/>
      <dgm:t>
        <a:bodyPr/>
        <a:lstStyle/>
        <a:p>
          <a:endParaRPr lang="en-GB" noProof="0" dirty="0"/>
        </a:p>
      </dgm:t>
    </dgm:pt>
    <dgm:pt modelId="{48210E3E-6C18-49AD-A53B-99B41F8C712B}" type="sibTrans" cxnId="{B3467EE7-21D0-46F0-961A-99AA280AEAEF}">
      <dgm:prSet/>
      <dgm:spPr/>
      <dgm:t>
        <a:bodyPr/>
        <a:lstStyle/>
        <a:p>
          <a:endParaRPr lang="en-GB" noProof="0" dirty="0"/>
        </a:p>
      </dgm:t>
    </dgm:pt>
    <dgm:pt modelId="{6E00F214-B2E1-4CC4-A27A-989519B5C5C3}">
      <dgm:prSet phldrT="[Text]" custT="1"/>
      <dgm:spPr>
        <a:solidFill>
          <a:srgbClr val="00B05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Water quality testing</a:t>
          </a:r>
        </a:p>
      </dgm:t>
    </dgm:pt>
    <dgm:pt modelId="{692509B3-F245-4994-842B-CCC9F9CD273C}" type="parTrans" cxnId="{F83F985A-775A-4883-BC56-8DEE882FCF6E}">
      <dgm:prSet/>
      <dgm:spPr/>
      <dgm:t>
        <a:bodyPr/>
        <a:lstStyle/>
        <a:p>
          <a:endParaRPr lang="en-GB" noProof="0" dirty="0"/>
        </a:p>
      </dgm:t>
    </dgm:pt>
    <dgm:pt modelId="{5F5FBDF8-C0B8-4A33-B34D-E0C263418489}" type="sibTrans" cxnId="{F83F985A-775A-4883-BC56-8DEE882FCF6E}">
      <dgm:prSet/>
      <dgm:spPr/>
      <dgm:t>
        <a:bodyPr/>
        <a:lstStyle/>
        <a:p>
          <a:endParaRPr lang="en-GB" noProof="0" dirty="0"/>
        </a:p>
      </dgm:t>
    </dgm:pt>
    <dgm:pt modelId="{5369E59D-F0C3-4442-ADA4-6CB8578ADE72}">
      <dgm:prSet phldrT="[Text]" custT="1"/>
      <dgm:spPr>
        <a:solidFill>
          <a:srgbClr val="00B0F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Health care</a:t>
          </a:r>
        </a:p>
      </dgm:t>
    </dgm:pt>
    <dgm:pt modelId="{5C171471-65EF-4988-BC47-8039208B27CA}" type="parTrans" cxnId="{933E9281-E5D4-41BB-B73F-6D02989860BA}">
      <dgm:prSet/>
      <dgm:spPr/>
      <dgm:t>
        <a:bodyPr/>
        <a:lstStyle/>
        <a:p>
          <a:endParaRPr lang="en-GB" noProof="0" dirty="0"/>
        </a:p>
      </dgm:t>
    </dgm:pt>
    <dgm:pt modelId="{E290FEE1-E1A9-4DD4-9FB4-A42992279450}" type="sibTrans" cxnId="{933E9281-E5D4-41BB-B73F-6D02989860BA}">
      <dgm:prSet/>
      <dgm:spPr/>
      <dgm:t>
        <a:bodyPr/>
        <a:lstStyle/>
        <a:p>
          <a:endParaRPr lang="en-GB" noProof="0" dirty="0"/>
        </a:p>
      </dgm:t>
    </dgm:pt>
    <dgm:pt modelId="{4ED2E4CF-E9F3-40F3-86AA-CB42ED8FA0F6}">
      <dgm:prSet phldrT="[Text]" custT="1"/>
      <dgm:spPr>
        <a:solidFill>
          <a:srgbClr val="00206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Glucose &amp; protein detection</a:t>
          </a:r>
        </a:p>
      </dgm:t>
    </dgm:pt>
    <dgm:pt modelId="{1D9AA1BB-0339-4124-9A4D-B94CBF0E0FB3}" type="parTrans" cxnId="{13865AE4-34A6-47D9-ADF0-A4E008069D1F}">
      <dgm:prSet/>
      <dgm:spPr/>
      <dgm:t>
        <a:bodyPr/>
        <a:lstStyle/>
        <a:p>
          <a:endParaRPr lang="en-GB" noProof="0" dirty="0"/>
        </a:p>
      </dgm:t>
    </dgm:pt>
    <dgm:pt modelId="{805B52A5-A1EB-4B2F-B5A8-6F896736B1EB}" type="sibTrans" cxnId="{13865AE4-34A6-47D9-ADF0-A4E008069D1F}">
      <dgm:prSet/>
      <dgm:spPr/>
      <dgm:t>
        <a:bodyPr/>
        <a:lstStyle/>
        <a:p>
          <a:endParaRPr lang="en-GB" noProof="0" dirty="0"/>
        </a:p>
      </dgm:t>
    </dgm:pt>
    <dgm:pt modelId="{F13B403B-8CBB-4B75-BDA2-FBD049A3776B}">
      <dgm:prSet phldrT="[Text]" custT="1"/>
      <dgm:spPr>
        <a:solidFill>
          <a:srgbClr val="7030A0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Mercury ions sensing</a:t>
          </a:r>
        </a:p>
      </dgm:t>
    </dgm:pt>
    <dgm:pt modelId="{62104DBC-C247-47C5-8901-5AB6ACD08C69}" type="parTrans" cxnId="{1320905C-A600-4758-815D-EA978CEB89D2}">
      <dgm:prSet/>
      <dgm:spPr/>
      <dgm:t>
        <a:bodyPr/>
        <a:lstStyle/>
        <a:p>
          <a:endParaRPr lang="en-GB" noProof="0" dirty="0"/>
        </a:p>
      </dgm:t>
    </dgm:pt>
    <dgm:pt modelId="{C443074A-D078-4332-821B-AD3694006425}" type="sibTrans" cxnId="{1320905C-A600-4758-815D-EA978CEB89D2}">
      <dgm:prSet/>
      <dgm:spPr/>
      <dgm:t>
        <a:bodyPr/>
        <a:lstStyle/>
        <a:p>
          <a:endParaRPr lang="en-GB" noProof="0" dirty="0"/>
        </a:p>
      </dgm:t>
    </dgm:pt>
    <dgm:pt modelId="{DF9385CE-B2E7-4229-8A59-1B8AA19BA376}">
      <dgm:prSet phldrT="[Text]" custT="1"/>
      <dgm:spPr>
        <a:solidFill>
          <a:srgbClr val="FFC000"/>
        </a:solidFill>
      </dgm:spPr>
      <dgm:t>
        <a:bodyPr/>
        <a:lstStyle/>
        <a:p>
          <a:r>
            <a:rPr lang="en-GB" sz="1800" b="1" noProof="0" dirty="0">
              <a:solidFill>
                <a:schemeClr val="tx1"/>
              </a:solidFill>
            </a:rPr>
            <a:t>Detection of heavy metals</a:t>
          </a:r>
        </a:p>
      </dgm:t>
    </dgm:pt>
    <dgm:pt modelId="{BD298301-04A4-4FFB-8F75-E4465677C345}" type="parTrans" cxnId="{EC099D29-CCF0-4D13-B47D-CFC922A43C91}">
      <dgm:prSet/>
      <dgm:spPr/>
      <dgm:t>
        <a:bodyPr/>
        <a:lstStyle/>
        <a:p>
          <a:endParaRPr lang="en-GB" noProof="0" dirty="0"/>
        </a:p>
      </dgm:t>
    </dgm:pt>
    <dgm:pt modelId="{1C452175-FCEC-48F4-BAFA-8854AAB62EE4}" type="sibTrans" cxnId="{EC099D29-CCF0-4D13-B47D-CFC922A43C91}">
      <dgm:prSet/>
      <dgm:spPr/>
      <dgm:t>
        <a:bodyPr/>
        <a:lstStyle/>
        <a:p>
          <a:endParaRPr lang="en-GB" noProof="0" dirty="0"/>
        </a:p>
      </dgm:t>
    </dgm:pt>
    <dgm:pt modelId="{926DFEC0-85A4-4BEB-957B-E340EA0B9658}" type="pres">
      <dgm:prSet presAssocID="{34DFB47C-8F13-40A3-8F8B-1270F5BACB4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6EF52D5-95CB-43B4-B6CE-B0174B195D3C}" type="pres">
      <dgm:prSet presAssocID="{BEA46BB7-8BC9-4E4B-AFA4-F4B4560C40FE}" presName="centerShape" presStyleLbl="node0" presStyleIdx="0" presStyleCnt="1" custScaleX="130898" custScaleY="50572"/>
      <dgm:spPr/>
    </dgm:pt>
    <dgm:pt modelId="{57852798-111E-4047-BB94-000D8373F255}" type="pres">
      <dgm:prSet presAssocID="{ACB20DD3-A6DB-4FA7-8E60-C2DDD7CF9239}" presName="node" presStyleLbl="node1" presStyleIdx="0" presStyleCnt="6" custScaleX="184898" custScaleY="61633">
        <dgm:presLayoutVars>
          <dgm:bulletEnabled val="1"/>
        </dgm:presLayoutVars>
      </dgm:prSet>
      <dgm:spPr/>
    </dgm:pt>
    <dgm:pt modelId="{B2BD01B3-EEE9-4376-A3E0-CD0193D8B54C}" type="pres">
      <dgm:prSet presAssocID="{ACB20DD3-A6DB-4FA7-8E60-C2DDD7CF9239}" presName="dummy" presStyleCnt="0"/>
      <dgm:spPr/>
    </dgm:pt>
    <dgm:pt modelId="{C9F7331A-A04B-4290-80F7-6318DF0C7000}" type="pres">
      <dgm:prSet presAssocID="{48210E3E-6C18-49AD-A53B-99B41F8C712B}" presName="sibTrans" presStyleLbl="sibTrans2D1" presStyleIdx="0" presStyleCnt="6" custScaleX="149952"/>
      <dgm:spPr/>
    </dgm:pt>
    <dgm:pt modelId="{C32EE58F-A80D-4C4A-9ECF-EC2A8A910923}" type="pres">
      <dgm:prSet presAssocID="{6E00F214-B2E1-4CC4-A27A-989519B5C5C3}" presName="node" presStyleLbl="node1" presStyleIdx="1" presStyleCnt="6" custScaleX="184898" custScaleY="61633">
        <dgm:presLayoutVars>
          <dgm:bulletEnabled val="1"/>
        </dgm:presLayoutVars>
      </dgm:prSet>
      <dgm:spPr/>
    </dgm:pt>
    <dgm:pt modelId="{24BDC786-E1DE-4DC8-B558-8CA0A8642DEE}" type="pres">
      <dgm:prSet presAssocID="{6E00F214-B2E1-4CC4-A27A-989519B5C5C3}" presName="dummy" presStyleCnt="0"/>
      <dgm:spPr/>
    </dgm:pt>
    <dgm:pt modelId="{5D0EDCD5-6C48-475D-886C-A8B129EBFB61}" type="pres">
      <dgm:prSet presAssocID="{5F5FBDF8-C0B8-4A33-B34D-E0C263418489}" presName="sibTrans" presStyleLbl="sibTrans2D1" presStyleIdx="1" presStyleCnt="6" custScaleX="148640"/>
      <dgm:spPr/>
    </dgm:pt>
    <dgm:pt modelId="{21B9C887-23BB-4034-AF6B-65C3F10D7054}" type="pres">
      <dgm:prSet presAssocID="{5369E59D-F0C3-4442-ADA4-6CB8578ADE72}" presName="node" presStyleLbl="node1" presStyleIdx="2" presStyleCnt="6" custScaleX="184898" custScaleY="61633">
        <dgm:presLayoutVars>
          <dgm:bulletEnabled val="1"/>
        </dgm:presLayoutVars>
      </dgm:prSet>
      <dgm:spPr/>
    </dgm:pt>
    <dgm:pt modelId="{AC18FCBE-5E13-4347-ADBB-D2C375B9EAEB}" type="pres">
      <dgm:prSet presAssocID="{5369E59D-F0C3-4442-ADA4-6CB8578ADE72}" presName="dummy" presStyleCnt="0"/>
      <dgm:spPr/>
    </dgm:pt>
    <dgm:pt modelId="{162E7E3C-20A6-4C3E-85EE-033A87C4971D}" type="pres">
      <dgm:prSet presAssocID="{E290FEE1-E1A9-4DD4-9FB4-A42992279450}" presName="sibTrans" presStyleLbl="sibTrans2D1" presStyleIdx="2" presStyleCnt="6" custScaleX="149952"/>
      <dgm:spPr/>
    </dgm:pt>
    <dgm:pt modelId="{AAE28CD1-AC3E-4EC7-8F83-F929C64AD749}" type="pres">
      <dgm:prSet presAssocID="{4ED2E4CF-E9F3-40F3-86AA-CB42ED8FA0F6}" presName="node" presStyleLbl="node1" presStyleIdx="3" presStyleCnt="6" custScaleX="184898" custScaleY="77041">
        <dgm:presLayoutVars>
          <dgm:bulletEnabled val="1"/>
        </dgm:presLayoutVars>
      </dgm:prSet>
      <dgm:spPr/>
    </dgm:pt>
    <dgm:pt modelId="{3ADD3D0D-FC84-4075-B560-55D76BE482FD}" type="pres">
      <dgm:prSet presAssocID="{4ED2E4CF-E9F3-40F3-86AA-CB42ED8FA0F6}" presName="dummy" presStyleCnt="0"/>
      <dgm:spPr/>
    </dgm:pt>
    <dgm:pt modelId="{CB193140-965C-4815-A11A-E3FDF44706F7}" type="pres">
      <dgm:prSet presAssocID="{805B52A5-A1EB-4B2F-B5A8-6F896736B1EB}" presName="sibTrans" presStyleLbl="sibTrans2D1" presStyleIdx="3" presStyleCnt="6" custScaleX="148524"/>
      <dgm:spPr/>
    </dgm:pt>
    <dgm:pt modelId="{2E548B52-37C8-41B6-9062-EFFA77C6B4A2}" type="pres">
      <dgm:prSet presAssocID="{F13B403B-8CBB-4B75-BDA2-FBD049A3776B}" presName="node" presStyleLbl="node1" presStyleIdx="4" presStyleCnt="6" custScaleX="184898" custScaleY="61633">
        <dgm:presLayoutVars>
          <dgm:bulletEnabled val="1"/>
        </dgm:presLayoutVars>
      </dgm:prSet>
      <dgm:spPr/>
    </dgm:pt>
    <dgm:pt modelId="{D2E58561-8780-47BB-BF26-BE12FDAEFF5D}" type="pres">
      <dgm:prSet presAssocID="{F13B403B-8CBB-4B75-BDA2-FBD049A3776B}" presName="dummy" presStyleCnt="0"/>
      <dgm:spPr/>
    </dgm:pt>
    <dgm:pt modelId="{0019F03B-C073-4669-9275-FA1700C56971}" type="pres">
      <dgm:prSet presAssocID="{C443074A-D078-4332-821B-AD3694006425}" presName="sibTrans" presStyleLbl="sibTrans2D1" presStyleIdx="4" presStyleCnt="6" custScaleX="137372" custScaleY="106875"/>
      <dgm:spPr/>
    </dgm:pt>
    <dgm:pt modelId="{54AC42C1-DE53-4075-89CA-C0977EBD61E5}" type="pres">
      <dgm:prSet presAssocID="{DF9385CE-B2E7-4229-8A59-1B8AA19BA376}" presName="node" presStyleLbl="node1" presStyleIdx="5" presStyleCnt="6" custScaleX="184898" custScaleY="61633">
        <dgm:presLayoutVars>
          <dgm:bulletEnabled val="1"/>
        </dgm:presLayoutVars>
      </dgm:prSet>
      <dgm:spPr/>
    </dgm:pt>
    <dgm:pt modelId="{2B56490C-EE71-4297-AC0D-E4BA66465523}" type="pres">
      <dgm:prSet presAssocID="{DF9385CE-B2E7-4229-8A59-1B8AA19BA376}" presName="dummy" presStyleCnt="0"/>
      <dgm:spPr/>
    </dgm:pt>
    <dgm:pt modelId="{32910F0C-282B-4B4C-AAC6-D08130D0B726}" type="pres">
      <dgm:prSet presAssocID="{1C452175-FCEC-48F4-BAFA-8854AAB62EE4}" presName="sibTrans" presStyleLbl="sibTrans2D1" presStyleIdx="5" presStyleCnt="6" custScaleX="147212"/>
      <dgm:spPr/>
    </dgm:pt>
  </dgm:ptLst>
  <dgm:cxnLst>
    <dgm:cxn modelId="{2EB0DE09-5476-420A-92C9-2AFDE0E4EA1E}" type="presOf" srcId="{5369E59D-F0C3-4442-ADA4-6CB8578ADE72}" destId="{21B9C887-23BB-4034-AF6B-65C3F10D7054}" srcOrd="0" destOrd="0" presId="urn:microsoft.com/office/officeart/2005/8/layout/radial6"/>
    <dgm:cxn modelId="{EEC8FF09-4E96-4F27-B1BA-11F3CB32EF15}" type="presOf" srcId="{E290FEE1-E1A9-4DD4-9FB4-A42992279450}" destId="{162E7E3C-20A6-4C3E-85EE-033A87C4971D}" srcOrd="0" destOrd="0" presId="urn:microsoft.com/office/officeart/2005/8/layout/radial6"/>
    <dgm:cxn modelId="{EC099D29-CCF0-4D13-B47D-CFC922A43C91}" srcId="{BEA46BB7-8BC9-4E4B-AFA4-F4B4560C40FE}" destId="{DF9385CE-B2E7-4229-8A59-1B8AA19BA376}" srcOrd="5" destOrd="0" parTransId="{BD298301-04A4-4FFB-8F75-E4465677C345}" sibTransId="{1C452175-FCEC-48F4-BAFA-8854AAB62EE4}"/>
    <dgm:cxn modelId="{CCD6FC2D-B6CF-4738-901B-E35CF7B51D9A}" type="presOf" srcId="{4ED2E4CF-E9F3-40F3-86AA-CB42ED8FA0F6}" destId="{AAE28CD1-AC3E-4EC7-8F83-F929C64AD749}" srcOrd="0" destOrd="0" presId="urn:microsoft.com/office/officeart/2005/8/layout/radial6"/>
    <dgm:cxn modelId="{C9D20E31-B8C3-4F38-B1DF-73D9F611AF4C}" type="presOf" srcId="{BEA46BB7-8BC9-4E4B-AFA4-F4B4560C40FE}" destId="{76EF52D5-95CB-43B4-B6CE-B0174B195D3C}" srcOrd="0" destOrd="0" presId="urn:microsoft.com/office/officeart/2005/8/layout/radial6"/>
    <dgm:cxn modelId="{1320905C-A600-4758-815D-EA978CEB89D2}" srcId="{BEA46BB7-8BC9-4E4B-AFA4-F4B4560C40FE}" destId="{F13B403B-8CBB-4B75-BDA2-FBD049A3776B}" srcOrd="4" destOrd="0" parTransId="{62104DBC-C247-47C5-8901-5AB6ACD08C69}" sibTransId="{C443074A-D078-4332-821B-AD3694006425}"/>
    <dgm:cxn modelId="{A070E962-12EF-400F-8390-4200CB908A25}" type="presOf" srcId="{F13B403B-8CBB-4B75-BDA2-FBD049A3776B}" destId="{2E548B52-37C8-41B6-9062-EFFA77C6B4A2}" srcOrd="0" destOrd="0" presId="urn:microsoft.com/office/officeart/2005/8/layout/radial6"/>
    <dgm:cxn modelId="{81C45E47-1EAB-4AA6-B694-4D58B01E3722}" type="presOf" srcId="{34DFB47C-8F13-40A3-8F8B-1270F5BACB46}" destId="{926DFEC0-85A4-4BEB-957B-E340EA0B9658}" srcOrd="0" destOrd="0" presId="urn:microsoft.com/office/officeart/2005/8/layout/radial6"/>
    <dgm:cxn modelId="{C0BFB26C-8C53-42A3-9950-397FD98C0223}" type="presOf" srcId="{1C452175-FCEC-48F4-BAFA-8854AAB62EE4}" destId="{32910F0C-282B-4B4C-AAC6-D08130D0B726}" srcOrd="0" destOrd="0" presId="urn:microsoft.com/office/officeart/2005/8/layout/radial6"/>
    <dgm:cxn modelId="{1CE9C66D-CB2B-4500-B1B7-59E6E88A2E1B}" type="presOf" srcId="{C443074A-D078-4332-821B-AD3694006425}" destId="{0019F03B-C073-4669-9275-FA1700C56971}" srcOrd="0" destOrd="0" presId="urn:microsoft.com/office/officeart/2005/8/layout/radial6"/>
    <dgm:cxn modelId="{2051F955-D34A-4D1C-AF16-85D8E1C30AEE}" srcId="{34DFB47C-8F13-40A3-8F8B-1270F5BACB46}" destId="{BEA46BB7-8BC9-4E4B-AFA4-F4B4560C40FE}" srcOrd="0" destOrd="0" parTransId="{CC65CACE-DC15-4187-B96D-A16C61B6FE64}" sibTransId="{CE715B6D-345E-4774-837A-4A0CB49EE4A4}"/>
    <dgm:cxn modelId="{633EBF76-06F3-418D-B8F4-B0062325A12F}" type="presOf" srcId="{6E00F214-B2E1-4CC4-A27A-989519B5C5C3}" destId="{C32EE58F-A80D-4C4A-9ECF-EC2A8A910923}" srcOrd="0" destOrd="0" presId="urn:microsoft.com/office/officeart/2005/8/layout/radial6"/>
    <dgm:cxn modelId="{F83F985A-775A-4883-BC56-8DEE882FCF6E}" srcId="{BEA46BB7-8BC9-4E4B-AFA4-F4B4560C40FE}" destId="{6E00F214-B2E1-4CC4-A27A-989519B5C5C3}" srcOrd="1" destOrd="0" parTransId="{692509B3-F245-4994-842B-CCC9F9CD273C}" sibTransId="{5F5FBDF8-C0B8-4A33-B34D-E0C263418489}"/>
    <dgm:cxn modelId="{933E9281-E5D4-41BB-B73F-6D02989860BA}" srcId="{BEA46BB7-8BC9-4E4B-AFA4-F4B4560C40FE}" destId="{5369E59D-F0C3-4442-ADA4-6CB8578ADE72}" srcOrd="2" destOrd="0" parTransId="{5C171471-65EF-4988-BC47-8039208B27CA}" sibTransId="{E290FEE1-E1A9-4DD4-9FB4-A42992279450}"/>
    <dgm:cxn modelId="{40F5BE86-9422-4095-B225-2FD5D8C3073E}" type="presOf" srcId="{48210E3E-6C18-49AD-A53B-99B41F8C712B}" destId="{C9F7331A-A04B-4290-80F7-6318DF0C7000}" srcOrd="0" destOrd="0" presId="urn:microsoft.com/office/officeart/2005/8/layout/radial6"/>
    <dgm:cxn modelId="{A066228F-14E3-4679-88A8-D4764EE89708}" type="presOf" srcId="{5F5FBDF8-C0B8-4A33-B34D-E0C263418489}" destId="{5D0EDCD5-6C48-475D-886C-A8B129EBFB61}" srcOrd="0" destOrd="0" presId="urn:microsoft.com/office/officeart/2005/8/layout/radial6"/>
    <dgm:cxn modelId="{B70BEEA2-4603-484A-993F-DD770B4F3838}" type="presOf" srcId="{DF9385CE-B2E7-4229-8A59-1B8AA19BA376}" destId="{54AC42C1-DE53-4075-89CA-C0977EBD61E5}" srcOrd="0" destOrd="0" presId="urn:microsoft.com/office/officeart/2005/8/layout/radial6"/>
    <dgm:cxn modelId="{13865AE4-34A6-47D9-ADF0-A4E008069D1F}" srcId="{BEA46BB7-8BC9-4E4B-AFA4-F4B4560C40FE}" destId="{4ED2E4CF-E9F3-40F3-86AA-CB42ED8FA0F6}" srcOrd="3" destOrd="0" parTransId="{1D9AA1BB-0339-4124-9A4D-B94CBF0E0FB3}" sibTransId="{805B52A5-A1EB-4B2F-B5A8-6F896736B1EB}"/>
    <dgm:cxn modelId="{24D796E5-854E-48F9-98C7-7FED1271356B}" type="presOf" srcId="{ACB20DD3-A6DB-4FA7-8E60-C2DDD7CF9239}" destId="{57852798-111E-4047-BB94-000D8373F255}" srcOrd="0" destOrd="0" presId="urn:microsoft.com/office/officeart/2005/8/layout/radial6"/>
    <dgm:cxn modelId="{B3467EE7-21D0-46F0-961A-99AA280AEAEF}" srcId="{BEA46BB7-8BC9-4E4B-AFA4-F4B4560C40FE}" destId="{ACB20DD3-A6DB-4FA7-8E60-C2DDD7CF9239}" srcOrd="0" destOrd="0" parTransId="{61E47373-2D9D-4C41-B034-DB8B47EA240F}" sibTransId="{48210E3E-6C18-49AD-A53B-99B41F8C712B}"/>
    <dgm:cxn modelId="{BA07F8EF-98FD-4E02-BB79-006ED8EAB773}" type="presOf" srcId="{805B52A5-A1EB-4B2F-B5A8-6F896736B1EB}" destId="{CB193140-965C-4815-A11A-E3FDF44706F7}" srcOrd="0" destOrd="0" presId="urn:microsoft.com/office/officeart/2005/8/layout/radial6"/>
    <dgm:cxn modelId="{87AA4F66-94D3-46F7-9777-3FF46BA35FE4}" type="presParOf" srcId="{926DFEC0-85A4-4BEB-957B-E340EA0B9658}" destId="{76EF52D5-95CB-43B4-B6CE-B0174B195D3C}" srcOrd="0" destOrd="0" presId="urn:microsoft.com/office/officeart/2005/8/layout/radial6"/>
    <dgm:cxn modelId="{76EB7D86-DB62-4344-AFF1-8CF4A99A70E9}" type="presParOf" srcId="{926DFEC0-85A4-4BEB-957B-E340EA0B9658}" destId="{57852798-111E-4047-BB94-000D8373F255}" srcOrd="1" destOrd="0" presId="urn:microsoft.com/office/officeart/2005/8/layout/radial6"/>
    <dgm:cxn modelId="{23450262-41CE-4010-B10C-6174BC3ADDDB}" type="presParOf" srcId="{926DFEC0-85A4-4BEB-957B-E340EA0B9658}" destId="{B2BD01B3-EEE9-4376-A3E0-CD0193D8B54C}" srcOrd="2" destOrd="0" presId="urn:microsoft.com/office/officeart/2005/8/layout/radial6"/>
    <dgm:cxn modelId="{8DE3FD0F-BAC9-4FA2-A61D-E32C6D292A9D}" type="presParOf" srcId="{926DFEC0-85A4-4BEB-957B-E340EA0B9658}" destId="{C9F7331A-A04B-4290-80F7-6318DF0C7000}" srcOrd="3" destOrd="0" presId="urn:microsoft.com/office/officeart/2005/8/layout/radial6"/>
    <dgm:cxn modelId="{3D123949-F8CB-4671-8AC5-E7EB1768EFD8}" type="presParOf" srcId="{926DFEC0-85A4-4BEB-957B-E340EA0B9658}" destId="{C32EE58F-A80D-4C4A-9ECF-EC2A8A910923}" srcOrd="4" destOrd="0" presId="urn:microsoft.com/office/officeart/2005/8/layout/radial6"/>
    <dgm:cxn modelId="{9C4FFDE2-BC28-4401-9B85-4FD69D76E06A}" type="presParOf" srcId="{926DFEC0-85A4-4BEB-957B-E340EA0B9658}" destId="{24BDC786-E1DE-4DC8-B558-8CA0A8642DEE}" srcOrd="5" destOrd="0" presId="urn:microsoft.com/office/officeart/2005/8/layout/radial6"/>
    <dgm:cxn modelId="{E25A9E88-7324-4ADB-976F-10E02715A05E}" type="presParOf" srcId="{926DFEC0-85A4-4BEB-957B-E340EA0B9658}" destId="{5D0EDCD5-6C48-475D-886C-A8B129EBFB61}" srcOrd="6" destOrd="0" presId="urn:microsoft.com/office/officeart/2005/8/layout/radial6"/>
    <dgm:cxn modelId="{A122372A-CC4A-49E8-A24F-2CF156E11B9B}" type="presParOf" srcId="{926DFEC0-85A4-4BEB-957B-E340EA0B9658}" destId="{21B9C887-23BB-4034-AF6B-65C3F10D7054}" srcOrd="7" destOrd="0" presId="urn:microsoft.com/office/officeart/2005/8/layout/radial6"/>
    <dgm:cxn modelId="{827B026D-12EA-492F-AD68-A17971BF01B7}" type="presParOf" srcId="{926DFEC0-85A4-4BEB-957B-E340EA0B9658}" destId="{AC18FCBE-5E13-4347-ADBB-D2C375B9EAEB}" srcOrd="8" destOrd="0" presId="urn:microsoft.com/office/officeart/2005/8/layout/radial6"/>
    <dgm:cxn modelId="{983319FC-66B5-4350-A73C-35B507ED3DEC}" type="presParOf" srcId="{926DFEC0-85A4-4BEB-957B-E340EA0B9658}" destId="{162E7E3C-20A6-4C3E-85EE-033A87C4971D}" srcOrd="9" destOrd="0" presId="urn:microsoft.com/office/officeart/2005/8/layout/radial6"/>
    <dgm:cxn modelId="{B11991CC-120F-4CA4-BF60-670A66EB9CF6}" type="presParOf" srcId="{926DFEC0-85A4-4BEB-957B-E340EA0B9658}" destId="{AAE28CD1-AC3E-4EC7-8F83-F929C64AD749}" srcOrd="10" destOrd="0" presId="urn:microsoft.com/office/officeart/2005/8/layout/radial6"/>
    <dgm:cxn modelId="{16E5C9A1-C6F0-4AB3-83A6-33F47A8BDF01}" type="presParOf" srcId="{926DFEC0-85A4-4BEB-957B-E340EA0B9658}" destId="{3ADD3D0D-FC84-4075-B560-55D76BE482FD}" srcOrd="11" destOrd="0" presId="urn:microsoft.com/office/officeart/2005/8/layout/radial6"/>
    <dgm:cxn modelId="{B433108E-B8FD-4A90-BAA3-0A53F5EDDF84}" type="presParOf" srcId="{926DFEC0-85A4-4BEB-957B-E340EA0B9658}" destId="{CB193140-965C-4815-A11A-E3FDF44706F7}" srcOrd="12" destOrd="0" presId="urn:microsoft.com/office/officeart/2005/8/layout/radial6"/>
    <dgm:cxn modelId="{73CC3C5E-71D7-4D84-8580-3A09EB8ED524}" type="presParOf" srcId="{926DFEC0-85A4-4BEB-957B-E340EA0B9658}" destId="{2E548B52-37C8-41B6-9062-EFFA77C6B4A2}" srcOrd="13" destOrd="0" presId="urn:microsoft.com/office/officeart/2005/8/layout/radial6"/>
    <dgm:cxn modelId="{6B90B854-0328-4A67-BCB1-8966C1D76EC9}" type="presParOf" srcId="{926DFEC0-85A4-4BEB-957B-E340EA0B9658}" destId="{D2E58561-8780-47BB-BF26-BE12FDAEFF5D}" srcOrd="14" destOrd="0" presId="urn:microsoft.com/office/officeart/2005/8/layout/radial6"/>
    <dgm:cxn modelId="{1F30386E-3091-43B5-A3C4-5342CA88E5CB}" type="presParOf" srcId="{926DFEC0-85A4-4BEB-957B-E340EA0B9658}" destId="{0019F03B-C073-4669-9275-FA1700C56971}" srcOrd="15" destOrd="0" presId="urn:microsoft.com/office/officeart/2005/8/layout/radial6"/>
    <dgm:cxn modelId="{8541BC05-F625-4D60-8058-6F3DE76B57F9}" type="presParOf" srcId="{926DFEC0-85A4-4BEB-957B-E340EA0B9658}" destId="{54AC42C1-DE53-4075-89CA-C0977EBD61E5}" srcOrd="16" destOrd="0" presId="urn:microsoft.com/office/officeart/2005/8/layout/radial6"/>
    <dgm:cxn modelId="{29BB42ED-3A6D-426A-B394-811BCE24CC78}" type="presParOf" srcId="{926DFEC0-85A4-4BEB-957B-E340EA0B9658}" destId="{2B56490C-EE71-4297-AC0D-E4BA66465523}" srcOrd="17" destOrd="0" presId="urn:microsoft.com/office/officeart/2005/8/layout/radial6"/>
    <dgm:cxn modelId="{B15D65B9-58EA-4771-A2CA-6B083BF89262}" type="presParOf" srcId="{926DFEC0-85A4-4BEB-957B-E340EA0B9658}" destId="{32910F0C-282B-4B4C-AAC6-D08130D0B72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10F0C-282B-4B4C-AAC6-D08130D0B726}">
      <dsp:nvSpPr>
        <dsp:cNvPr id="0" name=""/>
        <dsp:cNvSpPr/>
      </dsp:nvSpPr>
      <dsp:spPr>
        <a:xfrm>
          <a:off x="428641" y="497528"/>
          <a:ext cx="5472301" cy="3717293"/>
        </a:xfrm>
        <a:prstGeom prst="blockArc">
          <a:avLst>
            <a:gd name="adj1" fmla="val 12600000"/>
            <a:gd name="adj2" fmla="val 16200000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9F03B-C073-4669-9275-FA1700C56971}">
      <dsp:nvSpPr>
        <dsp:cNvPr id="0" name=""/>
        <dsp:cNvSpPr/>
      </dsp:nvSpPr>
      <dsp:spPr>
        <a:xfrm>
          <a:off x="611531" y="369746"/>
          <a:ext cx="5106520" cy="3972857"/>
        </a:xfrm>
        <a:prstGeom prst="blockArc">
          <a:avLst>
            <a:gd name="adj1" fmla="val 9000000"/>
            <a:gd name="adj2" fmla="val 12600000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93140-965C-4815-A11A-E3FDF44706F7}">
      <dsp:nvSpPr>
        <dsp:cNvPr id="0" name=""/>
        <dsp:cNvSpPr/>
      </dsp:nvSpPr>
      <dsp:spPr>
        <a:xfrm>
          <a:off x="404255" y="497528"/>
          <a:ext cx="5521072" cy="3717293"/>
        </a:xfrm>
        <a:prstGeom prst="blockArc">
          <a:avLst>
            <a:gd name="adj1" fmla="val 5400000"/>
            <a:gd name="adj2" fmla="val 9000000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E7E3C-20A6-4C3E-85EE-033A87C4971D}">
      <dsp:nvSpPr>
        <dsp:cNvPr id="0" name=""/>
        <dsp:cNvSpPr/>
      </dsp:nvSpPr>
      <dsp:spPr>
        <a:xfrm>
          <a:off x="377714" y="497528"/>
          <a:ext cx="5574155" cy="3717293"/>
        </a:xfrm>
        <a:prstGeom prst="blockArc">
          <a:avLst>
            <a:gd name="adj1" fmla="val 1800000"/>
            <a:gd name="adj2" fmla="val 5400000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EDCD5-6C48-475D-886C-A8B129EBFB61}">
      <dsp:nvSpPr>
        <dsp:cNvPr id="0" name=""/>
        <dsp:cNvSpPr/>
      </dsp:nvSpPr>
      <dsp:spPr>
        <a:xfrm>
          <a:off x="402099" y="497528"/>
          <a:ext cx="5525384" cy="3717293"/>
        </a:xfrm>
        <a:prstGeom prst="blockArc">
          <a:avLst>
            <a:gd name="adj1" fmla="val 19800000"/>
            <a:gd name="adj2" fmla="val 1800000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7331A-A04B-4290-80F7-6318DF0C7000}">
      <dsp:nvSpPr>
        <dsp:cNvPr id="0" name=""/>
        <dsp:cNvSpPr/>
      </dsp:nvSpPr>
      <dsp:spPr>
        <a:xfrm>
          <a:off x="377714" y="497528"/>
          <a:ext cx="5574155" cy="3717293"/>
        </a:xfrm>
        <a:prstGeom prst="blockArc">
          <a:avLst>
            <a:gd name="adj1" fmla="val 16200000"/>
            <a:gd name="adj2" fmla="val 19800000"/>
            <a:gd name="adj3" fmla="val 4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F52D5-95CB-43B4-B6CE-B0174B195D3C}">
      <dsp:nvSpPr>
        <dsp:cNvPr id="0" name=""/>
        <dsp:cNvSpPr/>
      </dsp:nvSpPr>
      <dsp:spPr>
        <a:xfrm>
          <a:off x="2074514" y="1934950"/>
          <a:ext cx="2180554" cy="842449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noProof="0" dirty="0">
              <a:solidFill>
                <a:schemeClr val="tx1">
                  <a:lumMod val="85000"/>
                  <a:lumOff val="15000"/>
                </a:schemeClr>
              </a:solidFill>
              <a:latin typeface="Arial Nova Light" panose="020B0604020202020204" pitchFamily="34" charset="0"/>
            </a:rPr>
            <a:t>3D-</a:t>
          </a:r>
          <a:r>
            <a:rPr lang="en-GB" sz="2000" b="1" kern="1200" noProof="0" dirty="0" err="1">
              <a:solidFill>
                <a:schemeClr val="tx1">
                  <a:lumMod val="85000"/>
                  <a:lumOff val="15000"/>
                </a:schemeClr>
              </a:solidFill>
              <a:latin typeface="Arial Nova Light" panose="020B0604020202020204" pitchFamily="34" charset="0"/>
            </a:rPr>
            <a:t>μNMADs</a:t>
          </a:r>
          <a:endParaRPr lang="en-GB" sz="2000" b="1" kern="1200" noProof="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393849" y="2058324"/>
        <a:ext cx="1541884" cy="595701"/>
      </dsp:txXfrm>
    </dsp:sp>
    <dsp:sp modelId="{57852798-111E-4047-BB94-000D8373F255}">
      <dsp:nvSpPr>
        <dsp:cNvPr id="0" name=""/>
        <dsp:cNvSpPr/>
      </dsp:nvSpPr>
      <dsp:spPr>
        <a:xfrm>
          <a:off x="2086753" y="180159"/>
          <a:ext cx="2156076" cy="718696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Environmental monitoring</a:t>
          </a:r>
        </a:p>
      </dsp:txBody>
      <dsp:txXfrm>
        <a:off x="2402503" y="285410"/>
        <a:ext cx="1524576" cy="508194"/>
      </dsp:txXfrm>
    </dsp:sp>
    <dsp:sp modelId="{C32EE58F-A80D-4C4A-9ECF-EC2A8A910923}">
      <dsp:nvSpPr>
        <dsp:cNvPr id="0" name=""/>
        <dsp:cNvSpPr/>
      </dsp:nvSpPr>
      <dsp:spPr>
        <a:xfrm>
          <a:off x="3660033" y="1088493"/>
          <a:ext cx="2156076" cy="71869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Water quality testing</a:t>
          </a:r>
        </a:p>
      </dsp:txBody>
      <dsp:txXfrm>
        <a:off x="3975783" y="1193744"/>
        <a:ext cx="1524576" cy="508194"/>
      </dsp:txXfrm>
    </dsp:sp>
    <dsp:sp modelId="{21B9C887-23BB-4034-AF6B-65C3F10D7054}">
      <dsp:nvSpPr>
        <dsp:cNvPr id="0" name=""/>
        <dsp:cNvSpPr/>
      </dsp:nvSpPr>
      <dsp:spPr>
        <a:xfrm>
          <a:off x="3660033" y="2905160"/>
          <a:ext cx="2156076" cy="71869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Health care</a:t>
          </a:r>
        </a:p>
      </dsp:txBody>
      <dsp:txXfrm>
        <a:off x="3975783" y="3010411"/>
        <a:ext cx="1524576" cy="508194"/>
      </dsp:txXfrm>
    </dsp:sp>
    <dsp:sp modelId="{AAE28CD1-AC3E-4EC7-8F83-F929C64AD749}">
      <dsp:nvSpPr>
        <dsp:cNvPr id="0" name=""/>
        <dsp:cNvSpPr/>
      </dsp:nvSpPr>
      <dsp:spPr>
        <a:xfrm>
          <a:off x="2086753" y="3723658"/>
          <a:ext cx="2156076" cy="898367"/>
        </a:xfrm>
        <a:prstGeom prst="ellips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Glucose &amp; protein detection</a:t>
          </a:r>
        </a:p>
      </dsp:txBody>
      <dsp:txXfrm>
        <a:off x="2402503" y="3855221"/>
        <a:ext cx="1524576" cy="635241"/>
      </dsp:txXfrm>
    </dsp:sp>
    <dsp:sp modelId="{2E548B52-37C8-41B6-9062-EFFA77C6B4A2}">
      <dsp:nvSpPr>
        <dsp:cNvPr id="0" name=""/>
        <dsp:cNvSpPr/>
      </dsp:nvSpPr>
      <dsp:spPr>
        <a:xfrm>
          <a:off x="513473" y="2905160"/>
          <a:ext cx="2156076" cy="718696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Mercury ions sensing</a:t>
          </a:r>
        </a:p>
      </dsp:txBody>
      <dsp:txXfrm>
        <a:off x="829223" y="3010411"/>
        <a:ext cx="1524576" cy="508194"/>
      </dsp:txXfrm>
    </dsp:sp>
    <dsp:sp modelId="{54AC42C1-DE53-4075-89CA-C0977EBD61E5}">
      <dsp:nvSpPr>
        <dsp:cNvPr id="0" name=""/>
        <dsp:cNvSpPr/>
      </dsp:nvSpPr>
      <dsp:spPr>
        <a:xfrm>
          <a:off x="513473" y="1088493"/>
          <a:ext cx="2156076" cy="71869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>
              <a:solidFill>
                <a:schemeClr val="tx1"/>
              </a:solidFill>
            </a:rPr>
            <a:t>Detection of heavy metals</a:t>
          </a:r>
        </a:p>
      </dsp:txBody>
      <dsp:txXfrm>
        <a:off x="829223" y="1193744"/>
        <a:ext cx="1524576" cy="508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28/10/2020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06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67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28/10/2020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28/10/2020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28/10/2020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28/10/2020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28/10/2020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28/10/2020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28/10/2020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28/10/2020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28/10/2020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28/10/2020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28/10/2020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28/10/2020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29765"/>
            <a:ext cx="9931400" cy="23876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3D-</a:t>
            </a:r>
            <a:r>
              <a:rPr lang="el-GR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μ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NMADs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3D Nanofiber-based Microfluidic Analytical Devices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&lt;Literature Review&gt;</a:t>
            </a:r>
            <a:endParaRPr lang="en-GB" i="1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69213"/>
            <a:ext cx="9931400" cy="1655762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28 Oct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593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B8B4B4-95B2-4279-8226-07C7712CD052}"/>
              </a:ext>
            </a:extLst>
          </p:cNvPr>
          <p:cNvSpPr/>
          <p:nvPr/>
        </p:nvSpPr>
        <p:spPr>
          <a:xfrm>
            <a:off x="949040" y="6457889"/>
            <a:ext cx="10724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Carrilho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E., Martinez, A. W., &amp;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Whitesides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M. (2009). Understanding Wax Printing: A Simple Micropatterning Process for Paper-Based Microfluidics. Analytical Chemistry, 81(16), 7091–7095.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doi:10.1021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ac901071p</a:t>
            </a:r>
            <a:endParaRPr lang="en-GB" sz="1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DE2A4E-9539-44A4-9A4D-01A8D0ECA89C}"/>
              </a:ext>
            </a:extLst>
          </p:cNvPr>
          <p:cNvGrpSpPr/>
          <p:nvPr/>
        </p:nvGrpSpPr>
        <p:grpSpPr>
          <a:xfrm>
            <a:off x="3100292" y="3286174"/>
            <a:ext cx="6928041" cy="956816"/>
            <a:chOff x="4672012" y="4171888"/>
            <a:chExt cx="5000625" cy="6906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1FF137C-A806-4C29-8417-59B66F9CE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2013" y="4171888"/>
              <a:ext cx="5000624" cy="6906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C5D3AC7-72D4-4090-91C1-645CB4102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012" y="4176713"/>
              <a:ext cx="1000125" cy="44767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391120B-C067-4C18-BAF3-C67082E71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2137" y="4171951"/>
              <a:ext cx="1000125" cy="4572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BC3B3C9-9439-405E-A4C8-5496554A5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2262" y="4176713"/>
              <a:ext cx="1000125" cy="44767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3247AD3-79F8-43F5-B146-EADB5294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2387" y="4171951"/>
              <a:ext cx="1000125" cy="4572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6BE394-EFBD-4313-B4DE-7FFE8F6A9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2512" y="4176713"/>
              <a:ext cx="1000125" cy="4476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E51D22-16A3-421D-ABB8-FCE8A27E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24962" y="4624388"/>
              <a:ext cx="447675" cy="23812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0A5F81-8871-4841-A8A9-4228E812944D}"/>
              </a:ext>
            </a:extLst>
          </p:cNvPr>
          <p:cNvGrpSpPr/>
          <p:nvPr/>
        </p:nvGrpSpPr>
        <p:grpSpPr>
          <a:xfrm>
            <a:off x="3100292" y="4875410"/>
            <a:ext cx="6966160" cy="1348765"/>
            <a:chOff x="1900237" y="4938683"/>
            <a:chExt cx="4622936" cy="89507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EFF511-C76B-4993-9FD2-5F444930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00237" y="4943715"/>
              <a:ext cx="4619625" cy="8900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03C643-F7BF-48E5-90A5-BD707B9A0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00237" y="4943716"/>
              <a:ext cx="923925" cy="7810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472499-141A-45AC-8ADE-A29F3849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24162" y="4986578"/>
              <a:ext cx="923925" cy="6572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812AE9-B894-49E1-9966-84585D731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48087" y="5010391"/>
              <a:ext cx="923925" cy="7143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231B9E-8FA8-447E-A425-3AB01799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72012" y="5024679"/>
              <a:ext cx="923925" cy="733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FAB6F3-117A-43E4-9F45-2E9CEF1A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95937" y="5090811"/>
              <a:ext cx="923925" cy="7429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28CDAF-7AD0-4772-9AA5-F8832965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48387" y="4938683"/>
              <a:ext cx="371475" cy="2381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38A2241-6839-40FA-87DC-858D5B96E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70748" y="5595635"/>
              <a:ext cx="352425" cy="238125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01A3510-3699-4534-8FFC-451926CBAF0A}"/>
              </a:ext>
            </a:extLst>
          </p:cNvPr>
          <p:cNvSpPr/>
          <p:nvPr/>
        </p:nvSpPr>
        <p:spPr>
          <a:xfrm>
            <a:off x="3095302" y="4341831"/>
            <a:ext cx="6971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Inkjet printing (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Carrilho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9279E6-324E-40C5-9919-C5867311B7BA}"/>
              </a:ext>
            </a:extLst>
          </p:cNvPr>
          <p:cNvSpPr/>
          <p:nvPr/>
        </p:nvSpPr>
        <p:spPr>
          <a:xfrm>
            <a:off x="3078738" y="2760889"/>
            <a:ext cx="6928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Nanofiber‐based (this paper)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B26444-ECC5-4751-ABC2-3EDEBEE47A9C}"/>
              </a:ext>
            </a:extLst>
          </p:cNvPr>
          <p:cNvSpPr txBox="1"/>
          <p:nvPr/>
        </p:nvSpPr>
        <p:spPr>
          <a:xfrm>
            <a:off x="949040" y="1690688"/>
            <a:ext cx="112429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Wax spreading can be controlled by the alignment of the electrospun nanofibers</a:t>
            </a:r>
          </a:p>
        </p:txBody>
      </p:sp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(resolution)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B8B4B4-95B2-4279-8226-07C7712CD052}"/>
              </a:ext>
            </a:extLst>
          </p:cNvPr>
          <p:cNvSpPr/>
          <p:nvPr/>
        </p:nvSpPr>
        <p:spPr>
          <a:xfrm>
            <a:off x="949040" y="6138931"/>
            <a:ext cx="107244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Dungchai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W.,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Chailapakul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O., &amp; Henry, C. S. (2011). A low-cost, simple, and rapid fabrication method for paper-based microfluidics using wax screen-printing. The Analyst, 136(1), 77–82.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doi:10.1039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c0an00406e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He, Q., Ma, C., Hu, X., &amp; Chen, H. (2013). Method for Fabrication of Paper-Based Microfluidic Devices by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Alkylsilane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Self-Assembling and UV/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O3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-Patterning. Analytical Chemistry, 85(3), 1327–1331.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doi:10.1021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ac303138x</a:t>
            </a:r>
            <a:endParaRPr lang="en-GB" sz="1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46958-7FC9-4252-9360-09FD6FA2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40" y="1690688"/>
            <a:ext cx="5984117" cy="3403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C7F829-90BE-4053-A69F-D09550019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158" y="1691604"/>
            <a:ext cx="5151818" cy="3403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783D8A-0003-4469-B94C-3EA927A06BD9}"/>
              </a:ext>
            </a:extLst>
          </p:cNvPr>
          <p:cNvSpPr/>
          <p:nvPr/>
        </p:nvSpPr>
        <p:spPr>
          <a:xfrm>
            <a:off x="949040" y="5093565"/>
            <a:ext cx="5984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Nanofiber‐based (this paper)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486E3D-1B1A-4973-ADF9-BF3AEEDD907A}"/>
              </a:ext>
            </a:extLst>
          </p:cNvPr>
          <p:cNvSpPr/>
          <p:nvPr/>
        </p:nvSpPr>
        <p:spPr>
          <a:xfrm>
            <a:off x="6933158" y="5092649"/>
            <a:ext cx="5151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 (He et al.)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6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(resolution)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B8B4B4-95B2-4279-8226-07C7712CD052}"/>
              </a:ext>
            </a:extLst>
          </p:cNvPr>
          <p:cNvSpPr/>
          <p:nvPr/>
        </p:nvSpPr>
        <p:spPr>
          <a:xfrm>
            <a:off x="949040" y="6138931"/>
            <a:ext cx="107244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Dungchai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W.,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Chailapakul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O., &amp; Henry, C. S. (2011). A low-cost, simple, and rapid fabrication method for paper-based microfluidics using wax screen-printing. The Analyst, 136(1), 77–82.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doi:10.1039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c0an00406e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He, Q., Ma, C., Hu, X., &amp; Chen, H. (2013). Method for Fabrication of Paper-Based Microfluidic Devices by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Alkylsilane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Self-Assembling and UV/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O3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-Patterning. Analytical Chemistry, 85(3), 1327–1331.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doi:10.1021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ac303138x</a:t>
            </a:r>
            <a:endParaRPr lang="en-GB" sz="1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46958-7FC9-4252-9360-09FD6FA2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40" y="1690688"/>
            <a:ext cx="5984117" cy="3403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6BDE-3E8B-4ABA-8C1F-95115031B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156" y="-3206"/>
            <a:ext cx="4003067" cy="51034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D93F81-7B45-4619-8386-E64249ACD382}"/>
              </a:ext>
            </a:extLst>
          </p:cNvPr>
          <p:cNvSpPr/>
          <p:nvPr/>
        </p:nvSpPr>
        <p:spPr>
          <a:xfrm>
            <a:off x="949040" y="5093565"/>
            <a:ext cx="5984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Nanofiber‐based (this paper)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51D969-C422-4B8D-909F-5179C146F249}"/>
              </a:ext>
            </a:extLst>
          </p:cNvPr>
          <p:cNvSpPr/>
          <p:nvPr/>
        </p:nvSpPr>
        <p:spPr>
          <a:xfrm>
            <a:off x="6933157" y="5093028"/>
            <a:ext cx="5151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Screen printing (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Dungchai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23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</a:t>
            </a:r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hotolithography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6457889"/>
            <a:ext cx="10724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He, Q., Ma, C., Hu, X., &amp; Chen, H. (2013). Method for Fabrication of Paper-Based Microfluidic Devices by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Alkylsilane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Self-Assembling and UV/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O3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-Patterning. Analytical Chemistry, 85(3), 1327–1331. 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doi:10.1021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ac303138x</a:t>
            </a:r>
            <a:endParaRPr lang="en-GB" sz="1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EE250-9E40-41BB-A390-0ED891EA3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3" y="2516951"/>
            <a:ext cx="82296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6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</a:t>
            </a:r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aper cutting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63B10-67A1-42B1-AE9D-696F1FB15697}"/>
              </a:ext>
            </a:extLst>
          </p:cNvPr>
          <p:cNvSpPr/>
          <p:nvPr/>
        </p:nvSpPr>
        <p:spPr>
          <a:xfrm>
            <a:off x="949040" y="6457889"/>
            <a:ext cx="10724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Yi, X.,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Kodzius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R., Gong, X., Xiao, K., &amp; Wen, W. (2010). A simple method of fabricating mask-free microfluidic devices for biological analysis.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Biomicrofluidics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4(3), 036503.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doi:10.1063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/1.3487796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47BC25-6D95-465C-BDE6-F95A9156117B}"/>
              </a:ext>
            </a:extLst>
          </p:cNvPr>
          <p:cNvGrpSpPr/>
          <p:nvPr/>
        </p:nvGrpSpPr>
        <p:grpSpPr>
          <a:xfrm>
            <a:off x="2983857" y="1968969"/>
            <a:ext cx="7173326" cy="4210638"/>
            <a:chOff x="2983857" y="1968969"/>
            <a:chExt cx="7173326" cy="42106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AF6CB7-29DC-41B4-8648-56C494CDF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3857" y="1968969"/>
              <a:ext cx="7173326" cy="42106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87BBE7-7357-45F9-B615-5C6F0F97D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9326" b="82237"/>
            <a:stretch/>
          </p:blipFill>
          <p:spPr>
            <a:xfrm>
              <a:off x="5569721" y="2137134"/>
              <a:ext cx="4587462" cy="1651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61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inkjet printing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320107-6E74-4C74-9A19-05CDA6E8527A}"/>
              </a:ext>
            </a:extLst>
          </p:cNvPr>
          <p:cNvSpPr/>
          <p:nvPr/>
        </p:nvSpPr>
        <p:spPr>
          <a:xfrm>
            <a:off x="949040" y="6457889"/>
            <a:ext cx="10724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Carrilho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E., Martinez, A. W., &amp;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Whitesides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M. (2009). Understanding Wax Printing: A Simple Micropatterning Process for Paper-Based Microfluidics. Analytical Chemistry, 81(16), 7091–7095.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doi:10.1021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ac901071p</a:t>
            </a:r>
            <a:endParaRPr lang="en-GB" sz="1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A3A6F-5960-49ED-B6AD-851116A7C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45" y="1398495"/>
            <a:ext cx="6344535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creen printing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10545-9433-4D2F-9A4F-14526DC6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25" y="2278575"/>
            <a:ext cx="5382376" cy="35914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20D649-1FDB-4FAF-A3AA-2B15DEED1B07}"/>
              </a:ext>
            </a:extLst>
          </p:cNvPr>
          <p:cNvSpPr/>
          <p:nvPr/>
        </p:nvSpPr>
        <p:spPr>
          <a:xfrm>
            <a:off x="949040" y="6457889"/>
            <a:ext cx="10724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Dungchai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W.,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Chailapakul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O., &amp; Henry, C. S. (2011). A low-cost, simple, and rapid fabrication method for paper-based microfluidics using wax screen-printing. The Analyst, 136(1), 77–82.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doi:10.1039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c0an00406e</a:t>
            </a:r>
            <a:endParaRPr lang="en-GB" sz="1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66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2D</a:t>
            </a:r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stacking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646CEA-59FB-4AD9-9EF4-F8BF636A6375}"/>
              </a:ext>
            </a:extLst>
          </p:cNvPr>
          <p:cNvSpPr/>
          <p:nvPr/>
        </p:nvSpPr>
        <p:spPr>
          <a:xfrm>
            <a:off x="949040" y="6457889"/>
            <a:ext cx="10724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Martinez, A. W., Phillips, S. T., &amp;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Whitesides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M. (2008). Three-dimensional microfluidic devices fabricated in layered paper and tape. Proceedings of the National Academy of Sciences, 105(50), 19606–19611.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doi:10.1073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pnas.0810903105</a:t>
            </a:r>
            <a:endParaRPr lang="en-GB" sz="1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417D8-72CB-4331-B53C-4014E66B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00" y="1690688"/>
            <a:ext cx="5134692" cy="2410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A7492-C303-47A4-8A16-BCE372BF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00" y="4079052"/>
            <a:ext cx="5106113" cy="2400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433C4-E5C7-484F-BA6C-4BDC44C62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313" y="942144"/>
            <a:ext cx="5125165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8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</a:t>
            </a:r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aper origami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BB6CE7-5858-47ED-9F88-E88942B50C74}"/>
              </a:ext>
            </a:extLst>
          </p:cNvPr>
          <p:cNvSpPr/>
          <p:nvPr/>
        </p:nvSpPr>
        <p:spPr>
          <a:xfrm>
            <a:off x="949040" y="6457889"/>
            <a:ext cx="10724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Liu, H., &amp; Crooks, R. M. (2011). Three-Dimensional Paper Microfluidic Devices Assembled Using the Principles of Origami. Journal of the American Chemical Society, 133(44), 17564–17566.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doi:10.1021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ja2071779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25EAA-9785-4443-A4EE-B31DF7A7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98" y="2645339"/>
            <a:ext cx="8192643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3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 for discussion&gt;		: &lt;5min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 for discussion&gt;	: ~20min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02385-FC51-470E-9D84-743F4EB6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010" y="716098"/>
            <a:ext cx="6800606" cy="36424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E77858-4E81-4CFD-BADA-D1ED1B8A6E6F}"/>
              </a:ext>
            </a:extLst>
          </p:cNvPr>
          <p:cNvSpPr/>
          <p:nvPr/>
        </p:nvSpPr>
        <p:spPr>
          <a:xfrm>
            <a:off x="949040" y="507796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nanofibers + microfluidic chips + sensors + electrospinning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08F5F9-307C-4A34-8E37-DD46F919426F}"/>
              </a:ext>
            </a:extLst>
          </p:cNvPr>
          <p:cNvSpPr/>
          <p:nvPr/>
        </p:nvSpPr>
        <p:spPr>
          <a:xfrm>
            <a:off x="949040" y="6273224"/>
            <a:ext cx="10724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X. Chen, D. Mo, M. Gong, A Flexible Method for Nanofiber-based 3D Microfluidic Device Fabrication for Water Quality Monitoring, Micromachines. 11 (2020) 276. https://</a:t>
            </a:r>
            <a:r>
              <a:rPr lang="en-GB" sz="16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6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mi11030276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038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3A71723-B6EF-4FE2-8644-2358A1DD7011}"/>
              </a:ext>
            </a:extLst>
          </p:cNvPr>
          <p:cNvSpPr/>
          <p:nvPr/>
        </p:nvSpPr>
        <p:spPr>
          <a:xfrm>
            <a:off x="8058913" y="2146586"/>
            <a:ext cx="3209925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Applications: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1B8BCA0-E5EA-4ECA-82B2-0F0FC9E870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711598"/>
              </p:ext>
            </p:extLst>
          </p:nvPr>
        </p:nvGraphicFramePr>
        <p:xfrm>
          <a:off x="1729329" y="1537496"/>
          <a:ext cx="6329584" cy="4802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3BF8DE2-66DB-43DD-83FF-493EDA78B0BD}"/>
              </a:ext>
            </a:extLst>
          </p:cNvPr>
          <p:cNvSpPr/>
          <p:nvPr/>
        </p:nvSpPr>
        <p:spPr>
          <a:xfrm>
            <a:off x="949040" y="6457889"/>
            <a:ext cx="10724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Liu, H., Xiang, Y., Lu, Y., &amp; Crooks, R. M. (2012). Aptamer-Based Origami Paper Analytical Device for Electrochemical Detection of Adenosine.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Angewandte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Chemie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International Edition, 51(28), 6925–6928. 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doi:10.1002</a:t>
            </a:r>
            <a:r>
              <a:rPr lang="en-GB" sz="1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anie.201202929</a:t>
            </a:r>
            <a:endParaRPr lang="en-GB" sz="1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01D1BB-FD7D-4A1B-9314-EE62701DF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8913" y="2146586"/>
            <a:ext cx="3209925" cy="2162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19D750-1428-4F90-8933-56AA7C509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0351" y="4308761"/>
            <a:ext cx="3067050" cy="15716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7A64CC-CA4D-4F78-8880-831238DBD2BB}"/>
              </a:ext>
            </a:extLst>
          </p:cNvPr>
          <p:cNvSpPr/>
          <p:nvPr/>
        </p:nvSpPr>
        <p:spPr>
          <a:xfrm>
            <a:off x="8058913" y="1676836"/>
            <a:ext cx="3209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e.g. by Liu et al.</a:t>
            </a:r>
          </a:p>
        </p:txBody>
      </p:sp>
    </p:spTree>
    <p:extLst>
      <p:ext uri="{BB962C8B-B14F-4D97-AF65-F5344CB8AC3E}">
        <p14:creationId xmlns:p14="http://schemas.microsoft.com/office/powerpoint/2010/main" val="171368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techniques (state-of-the-art):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562148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spray printing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paper cutting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inkjet printing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screen printing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90055-F4B2-4FF2-BA1E-1E29F41D3894}"/>
              </a:ext>
            </a:extLst>
          </p:cNvPr>
          <p:cNvSpPr/>
          <p:nvPr/>
        </p:nvSpPr>
        <p:spPr>
          <a:xfrm>
            <a:off x="6570520" y="1690688"/>
            <a:ext cx="562148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3D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paper origami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D89C67-EAF4-40EF-94E6-872B7DA3C00F}"/>
              </a:ext>
            </a:extLst>
          </p:cNvPr>
          <p:cNvSpPr/>
          <p:nvPr/>
        </p:nvSpPr>
        <p:spPr>
          <a:xfrm>
            <a:off x="942834" y="4768681"/>
            <a:ext cx="51531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Well know techniques,</a:t>
            </a:r>
          </a:p>
          <a:p>
            <a:pPr algn="r"/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Simple &amp; Easy to implement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7B6CDF-FB05-49A4-8506-29572C56D5A4}"/>
              </a:ext>
            </a:extLst>
          </p:cNvPr>
          <p:cNvSpPr/>
          <p:nvPr/>
        </p:nvSpPr>
        <p:spPr>
          <a:xfrm>
            <a:off x="7038833" y="4753936"/>
            <a:ext cx="51531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Increased functionality &amp; Fewer geometry 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FD244-0E24-4A92-9509-362A4E5F0FBF}"/>
              </a:ext>
            </a:extLst>
          </p:cNvPr>
          <p:cNvSpPr/>
          <p:nvPr/>
        </p:nvSpPr>
        <p:spPr>
          <a:xfrm>
            <a:off x="6274381" y="5000156"/>
            <a:ext cx="592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592A9E-8054-438E-85AE-DFD8FA5B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41" y="3235920"/>
            <a:ext cx="8028303" cy="3623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BEB6F-D88A-4F70-8EDC-00A617F12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392" b="84188"/>
          <a:stretch/>
        </p:blipFill>
        <p:spPr>
          <a:xfrm>
            <a:off x="8812924" y="5727673"/>
            <a:ext cx="3394841" cy="11534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Materials and Methods: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FFES ink: polyimide (PI) and silicon powder (Si)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dimethylacetamide (DMAc)</a:t>
            </a:r>
          </a:p>
          <a:p>
            <a:endParaRPr lang="en-GB" sz="5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melt-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wax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>
                <a:solidFill>
                  <a:schemeClr val="tx2"/>
                </a:solidFill>
              </a:rPr>
              <a:t>6</a:t>
            </a:fld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F4567-35C5-46D0-8334-2FEA7749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343" y="3235920"/>
            <a:ext cx="3214657" cy="2899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5F2529-1394-4B77-BED3-8038DBB2F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2" t="2777" r="1218" b="21837"/>
          <a:stretch/>
        </p:blipFill>
        <p:spPr>
          <a:xfrm>
            <a:off x="8486775" y="-5380"/>
            <a:ext cx="3705225" cy="32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Process parameters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(applied voltage &amp; working distance)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F02FB473-506F-483E-9AF1-889302F8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593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CE2D63-CD85-413E-9ED4-457E30B7B100}"/>
              </a:ext>
            </a:extLst>
          </p:cNvPr>
          <p:cNvSpPr/>
          <p:nvPr/>
        </p:nvSpPr>
        <p:spPr>
          <a:xfrm>
            <a:off x="949040" y="1690688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wax printing is an atomization process rather than a spinning process.”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2FC801-C4C0-48A0-BABD-0C3C54A7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76" y="2349215"/>
            <a:ext cx="6340474" cy="42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A8ACEF-C496-4E00-8EE1-F739E473699F}"/>
              </a:ext>
            </a:extLst>
          </p:cNvPr>
          <p:cNvSpPr/>
          <p:nvPr/>
        </p:nvSpPr>
        <p:spPr>
          <a:xfrm>
            <a:off x="3489830" y="1601801"/>
            <a:ext cx="6148963" cy="4741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Process parameters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(temperature &amp; stage velocity)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F02FB473-506F-483E-9AF1-889302F8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593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38188F-B9BE-41E6-960C-CF1A9101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831" y="1601801"/>
            <a:ext cx="6148964" cy="22735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4C4C52-F172-4FAB-9C20-EFE8A21A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06" y="3915067"/>
            <a:ext cx="5952614" cy="24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6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ADA37-7447-44E6-BD30-15446958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EB4A22-4ABF-4DEB-9FBD-EF8D1450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Performance of 3D-</a:t>
            </a:r>
            <a:r>
              <a:rPr lang="el-GR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NMADs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0AE33-1E0B-48D0-9A62-6A98E565F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07" y="1676399"/>
            <a:ext cx="5963826" cy="25336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794466-DC98-455D-8D77-6FF2572F34BD}"/>
              </a:ext>
            </a:extLst>
          </p:cNvPr>
          <p:cNvSpPr/>
          <p:nvPr/>
        </p:nvSpPr>
        <p:spPr>
          <a:xfrm>
            <a:off x="942833" y="4719638"/>
            <a:ext cx="1124296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“Faster flow rates were observed in thin membranes.”</a:t>
            </a:r>
          </a:p>
          <a:p>
            <a:endParaRPr lang="en-GB" sz="5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Membrane porosity decreased and became denser after a long deposition time (No. 4), which resulted in a reduced flow.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F774F-2FCB-4E65-8E43-D4EB45FE5455}"/>
              </a:ext>
            </a:extLst>
          </p:cNvPr>
          <p:cNvSpPr txBox="1"/>
          <p:nvPr/>
        </p:nvSpPr>
        <p:spPr>
          <a:xfrm>
            <a:off x="9676258" y="1830943"/>
            <a:ext cx="176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 fibre mat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C0034-3B10-4D46-AFA6-2D7B5896F0FF}"/>
              </a:ext>
            </a:extLst>
          </p:cNvPr>
          <p:cNvSpPr txBox="1"/>
          <p:nvPr/>
        </p:nvSpPr>
        <p:spPr>
          <a:xfrm>
            <a:off x="9676258" y="3722449"/>
            <a:ext cx="192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Thick fibre mat 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9D34DB-80D6-4B02-A6E5-7F387564B332}"/>
              </a:ext>
            </a:extLst>
          </p:cNvPr>
          <p:cNvCxnSpPr>
            <a:stCxn id="10" idx="1"/>
            <a:endCxn id="12" idx="1"/>
          </p:cNvCxnSpPr>
          <p:nvPr/>
        </p:nvCxnSpPr>
        <p:spPr>
          <a:xfrm>
            <a:off x="9676258" y="2015609"/>
            <a:ext cx="0" cy="1891506"/>
          </a:xfrm>
          <a:prstGeom prst="straightConnector1">
            <a:avLst/>
          </a:prstGeom>
          <a:ln w="539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80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4954</TotalTime>
  <Words>917</Words>
  <Application>Microsoft Office PowerPoint</Application>
  <PresentationFormat>Widescreen</PresentationFormat>
  <Paragraphs>95</Paragraphs>
  <Slides>19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Nova</vt:lpstr>
      <vt:lpstr>Arial Nova Light</vt:lpstr>
      <vt:lpstr>Calibri</vt:lpstr>
      <vt:lpstr>Consolas</vt:lpstr>
      <vt:lpstr>Office Theme</vt:lpstr>
      <vt:lpstr>3D-μNMADs 3D Nanofiber-based Microfluidic Analytical Devices &lt;Literature Review&gt;</vt:lpstr>
      <vt:lpstr>Agenda</vt:lpstr>
      <vt:lpstr>PowerPoint Presentation</vt:lpstr>
      <vt:lpstr>Applications:</vt:lpstr>
      <vt:lpstr>Fabrication techniques (state-of-the-art):</vt:lpstr>
      <vt:lpstr>Materials and Methods:</vt:lpstr>
      <vt:lpstr>Process parameters (applied voltage &amp; working distance):</vt:lpstr>
      <vt:lpstr>Process parameters (temperature &amp; stage velocity):</vt:lpstr>
      <vt:lpstr>Performance of 3D-μNMADs:</vt:lpstr>
      <vt:lpstr>Conclusions:</vt:lpstr>
      <vt:lpstr>Conclusions (resolution):</vt:lpstr>
      <vt:lpstr>Conclusions (resolution):</vt:lpstr>
      <vt:lpstr>PowerPoint Presentation</vt:lpstr>
      <vt:lpstr>Photolithography</vt:lpstr>
      <vt:lpstr>Paper cutting</vt:lpstr>
      <vt:lpstr>inkjet printing</vt:lpstr>
      <vt:lpstr>Screen printing</vt:lpstr>
      <vt:lpstr>2D stacking</vt:lpstr>
      <vt:lpstr>Paper origami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68</cp:revision>
  <dcterms:created xsi:type="dcterms:W3CDTF">2019-03-28T22:09:57Z</dcterms:created>
  <dcterms:modified xsi:type="dcterms:W3CDTF">2020-10-28T16:40:56Z</dcterms:modified>
</cp:coreProperties>
</file>